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1" r:id="rId2"/>
    <p:sldId id="290" r:id="rId3"/>
    <p:sldId id="277" r:id="rId4"/>
    <p:sldId id="291" r:id="rId5"/>
    <p:sldId id="271" r:id="rId6"/>
    <p:sldId id="315" r:id="rId7"/>
    <p:sldId id="272" r:id="rId8"/>
    <p:sldId id="317" r:id="rId9"/>
    <p:sldId id="316" r:id="rId10"/>
    <p:sldId id="310" r:id="rId11"/>
    <p:sldId id="274" r:id="rId12"/>
    <p:sldId id="318" r:id="rId13"/>
    <p:sldId id="319" r:id="rId14"/>
    <p:sldId id="320" r:id="rId15"/>
    <p:sldId id="293" r:id="rId16"/>
    <p:sldId id="295" r:id="rId17"/>
    <p:sldId id="294" r:id="rId18"/>
    <p:sldId id="322" r:id="rId19"/>
    <p:sldId id="298" r:id="rId20"/>
    <p:sldId id="305" r:id="rId21"/>
    <p:sldId id="325" r:id="rId22"/>
    <p:sldId id="299" r:id="rId23"/>
    <p:sldId id="306" r:id="rId24"/>
    <p:sldId id="321" r:id="rId25"/>
    <p:sldId id="300" r:id="rId26"/>
    <p:sldId id="308" r:id="rId27"/>
    <p:sldId id="309" r:id="rId28"/>
    <p:sldId id="307" r:id="rId29"/>
    <p:sldId id="328" r:id="rId30"/>
    <p:sldId id="329" r:id="rId31"/>
    <p:sldId id="326" r:id="rId32"/>
    <p:sldId id="302" r:id="rId33"/>
    <p:sldId id="323" r:id="rId34"/>
    <p:sldId id="324" r:id="rId35"/>
    <p:sldId id="304" r:id="rId36"/>
    <p:sldId id="32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DF"/>
    <a:srgbClr val="44546A"/>
    <a:srgbClr val="F7F7F7"/>
    <a:srgbClr val="EBF1F9"/>
    <a:srgbClr val="F0F4FA"/>
    <a:srgbClr val="F5F6FD"/>
    <a:srgbClr val="DBDFF9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CAF8-DD79-4E52-A6E2-63854C13F3AB}" v="284" dt="2021-03-25T02:59:2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실제 기업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dirty="0">
              <a:latin typeface="Source Sans Pro SemiBold" panose="020B0603030403020204" pitchFamily="34" charset="0"/>
            </a:rPr>
            <a:t>활용 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비즈니스 문제 정의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인사이트 도출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dirty="0">
              <a:latin typeface="Source Sans Pro SemiBold" panose="020B0603030403020204" pitchFamily="34" charset="0"/>
            </a:rPr>
            <a:t>고객분석</a:t>
          </a: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신규 </a:t>
          </a:r>
          <a:r>
            <a:rPr lang="en-US" altLang="ko-KR" dirty="0">
              <a:latin typeface="Source Sans Pro SemiBold" panose="020B0603030403020204" pitchFamily="34" charset="0"/>
            </a:rPr>
            <a:t>Seller </a:t>
          </a:r>
          <a:r>
            <a:rPr lang="ko-KR" altLang="en-US" dirty="0">
              <a:latin typeface="Source Sans Pro SemiBold" panose="020B0603030403020204" pitchFamily="34" charset="0"/>
            </a:rPr>
            <a:t>유치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기존 </a:t>
          </a:r>
          <a:r>
            <a:rPr lang="en-US" altLang="ko-KR" dirty="0">
              <a:latin typeface="Source Sans Pro SemiBold" panose="020B0603030403020204" pitchFamily="34" charset="0"/>
            </a:rPr>
            <a:t>Seller</a:t>
          </a:r>
          <a:r>
            <a:rPr lang="ko-KR" altLang="en-US" dirty="0">
              <a:latin typeface="Source Sans Pro SemiBold" panose="020B0603030403020204" pitchFamily="34" charset="0"/>
            </a:rPr>
            <a:t> 유지</a:t>
          </a:r>
          <a:endParaRPr lang="en-US" altLang="ko-KR" dirty="0">
            <a:latin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활성화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dirty="0">
            <a:latin typeface="Source Sans Pro SemiBold" panose="020B0603030403020204" pitchFamily="34" charset="0"/>
          </a:endParaRP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실제 기업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sz="1500" kern="1200" dirty="0">
              <a:latin typeface="Source Sans Pro SemiBold" panose="020B0603030403020204" pitchFamily="34" charset="0"/>
            </a:rPr>
            <a:t>활용 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비즈니스 문제 정의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및 인사이트 도출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sz="1500" kern="1200" dirty="0">
              <a:latin typeface="Source Sans Pro SemiBold" panose="020B0603030403020204" pitchFamily="34" charset="0"/>
            </a:rPr>
            <a:t>고객분석</a:t>
          </a:r>
        </a:p>
      </dsp:txBody>
      <dsp:txXfrm>
        <a:off x="4861569" y="867981"/>
        <a:ext cx="1818358" cy="1129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신규 </a:t>
          </a:r>
          <a:r>
            <a:rPr lang="en-US" altLang="ko-KR" sz="1800" kern="1200" dirty="0">
              <a:latin typeface="Source Sans Pro SemiBold" panose="020B0603030403020204" pitchFamily="34" charset="0"/>
            </a:rPr>
            <a:t>Seller </a:t>
          </a:r>
          <a:r>
            <a:rPr lang="ko-KR" altLang="en-US" sz="1800" kern="1200" dirty="0">
              <a:latin typeface="Source Sans Pro SemiBold" panose="020B0603030403020204" pitchFamily="34" charset="0"/>
            </a:rPr>
            <a:t>유치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기존 </a:t>
          </a:r>
          <a:r>
            <a:rPr lang="en-US" altLang="ko-KR" sz="1800" kern="1200" dirty="0">
              <a:latin typeface="Source Sans Pro SemiBold" panose="020B0603030403020204" pitchFamily="34" charset="0"/>
            </a:rPr>
            <a:t>Seller</a:t>
          </a:r>
          <a:r>
            <a:rPr lang="ko-KR" altLang="en-US" sz="1800" kern="1200" dirty="0">
              <a:latin typeface="Source Sans Pro SemiBold" panose="020B0603030403020204" pitchFamily="34" charset="0"/>
            </a:rPr>
            <a:t> 유지</a:t>
          </a:r>
          <a:endParaRPr lang="en-US" altLang="ko-KR" sz="1800" kern="1200" dirty="0">
            <a:latin typeface="Source Sans Pro SemiBold" panose="020B0603030403020204" pitchFamily="34" charset="0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및 활성화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sz="18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sz="18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sz="1800" kern="1200" dirty="0">
            <a:latin typeface="Source Sans Pro SemiBold" panose="020B0603030403020204" pitchFamily="34" charset="0"/>
          </a:endParaRPr>
        </a:p>
      </dsp:txBody>
      <dsp:txXfrm>
        <a:off x="4861569" y="867981"/>
        <a:ext cx="1818358" cy="1129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59417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64257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LG Smart UI Light" panose="020B0300000101010101" pitchFamily="50" charset="-127"/>
              </a:rPr>
              <a:t>SLIDE </a:t>
            </a:r>
            <a:r>
              <a:rPr lang="en-US" sz="1400" b="1" dirty="0">
                <a:solidFill>
                  <a:schemeClr val="accent1"/>
                </a:solidFill>
                <a:latin typeface="LG Smart UI Light" panose="020B0300000101010101" pitchFamily="50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898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oleObject" Target="../embeddings/oleObject3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oleObject" Target="../embeddings/oleObject4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5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 useBgFill="1">
        <p:nvSpPr>
          <p:cNvPr id="86" name="Freeform: Shape 5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4DF53-D4D1-4F44-8857-C38931365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7" y="1106034"/>
            <a:ext cx="5449475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브라질 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이커머스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플랫폼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만족도 점수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CD8335-FEFC-4727-9C61-1CAB6E9E2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449476" cy="120814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Business Analysis &amp; Satisfaction Score prediction</a:t>
            </a:r>
            <a:endParaRPr lang="en-US" altLang="ko-KR" sz="32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F2E295-61F2-44A4-813B-D0990DD6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8" b="9054"/>
          <a:stretch/>
        </p:blipFill>
        <p:spPr>
          <a:xfrm>
            <a:off x="6994067" y="1319632"/>
            <a:ext cx="4708831" cy="21084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1EAAE-E583-4363-A8E5-E9980C9124D6}"/>
              </a:ext>
            </a:extLst>
          </p:cNvPr>
          <p:cNvSpPr txBox="1"/>
          <p:nvPr/>
        </p:nvSpPr>
        <p:spPr>
          <a:xfrm>
            <a:off x="6994069" y="5676199"/>
            <a:ext cx="4708833" cy="64151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altLang="ko-KR" sz="1300" dirty="0">
              <a:solidFill>
                <a:srgbClr val="FFFFFF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3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2021.03.25 by B.R.O </a:t>
            </a:r>
            <a:endParaRPr lang="ko-KR" altLang="en-US" sz="1300" dirty="0">
              <a:solidFill>
                <a:srgbClr val="FFFFFF"/>
              </a:solidFill>
              <a:latin typeface="Source Sans Pro" panose="020B0503030403020204" pitchFamily="34" charset="0"/>
              <a:ea typeface="LG Smart UI Light" panose="020B03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F144-8141-4729-B2DB-235DABF5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6" r="16036"/>
          <a:stretch/>
        </p:blipFill>
        <p:spPr>
          <a:xfrm>
            <a:off x="6994067" y="3867769"/>
            <a:ext cx="4708833" cy="20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219D0-ABDF-483A-B205-5FED7C18DB04}"/>
              </a:ext>
            </a:extLst>
          </p:cNvPr>
          <p:cNvSpPr txBox="1"/>
          <p:nvPr/>
        </p:nvSpPr>
        <p:spPr>
          <a:xfrm>
            <a:off x="3078637" y="4177440"/>
            <a:ext cx="18624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</a:t>
            </a:r>
            <a:r>
              <a: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r>
              <a: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주문처리상태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주문시각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 단계별 완료 시각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배송예정일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endParaRPr lang="ko-KR" altLang="en-US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1110182" y="149711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올리스트 데이터 셋 구조 </a:t>
            </a:r>
            <a:endParaRPr lang="en-US" altLang="ko-KR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3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706FE7F-3561-4A4E-A142-32874369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820777"/>
            <a:ext cx="6799070" cy="34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87213EB-F0C9-4194-9135-CCF5B3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745319"/>
            <a:ext cx="2940864" cy="18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42C227D-96DB-4C0B-8029-8F1C2DCC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4420569"/>
            <a:ext cx="6622899" cy="183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2" y="1293393"/>
            <a:ext cx="2814938" cy="3364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2016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2018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12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 조정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2017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~2018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매출액 및 주문건수 상승 트렌드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평균 주문단가는 일정한 흐름을 유지 함을 볼 때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거래량 증가로 매출액이 견인되었다고 판단 가능 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1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1" y="1293393"/>
            <a:ext cx="2892475" cy="225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 err="1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요일별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주말로 갈 수록 주문 건 수 낮아짐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LG Smart UI Light" panose="020B0300000101010101" pitchFamily="50" charset="-127"/>
              <a:ea typeface="LG Smart UI Light" panose="020B0300000101010101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시간대별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밤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사이 가장 활발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7B7A2D1-ED35-422E-8CFB-15C97BE9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66" y="762000"/>
            <a:ext cx="688986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EB2551-7DE7-4585-9873-FB1D407B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99" y="3766359"/>
            <a:ext cx="6781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3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Category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88505" y="1293393"/>
            <a:ext cx="2962695" cy="2625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76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21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카테고리 재 분류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과다한 범주에 대해 상위 범주를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생성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Top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 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카테고리 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문구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뷰티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리빙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가전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DCED256-0274-4822-B2D3-D1907B48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56" y="260473"/>
            <a:ext cx="6647672" cy="65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1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5025006" y="2041559"/>
            <a:ext cx="6627302" cy="3478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819670" y="2050558"/>
            <a:ext cx="3718774" cy="3408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Operation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050679" y="5586272"/>
            <a:ext cx="112684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결제수단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E7E4765-94FF-4AB2-B3F7-E0FCEC8F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1" y="2155940"/>
            <a:ext cx="3340084" cy="319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E396009-8499-4E33-B7A7-BDB5D1FB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2" y="2281410"/>
            <a:ext cx="6229853" cy="30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60559" y="5606814"/>
            <a:ext cx="1427819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주문 처리 상태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BDA1022-BADC-4797-A19B-C8CDF03F218E}"/>
              </a:ext>
            </a:extLst>
          </p:cNvPr>
          <p:cNvSpPr/>
          <p:nvPr/>
        </p:nvSpPr>
        <p:spPr>
          <a:xfrm>
            <a:off x="3449053" y="3660113"/>
            <a:ext cx="8628368" cy="305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CD7175-E825-4111-8E31-51DB30D289BE}"/>
              </a:ext>
            </a:extLst>
          </p:cNvPr>
          <p:cNvSpPr/>
          <p:nvPr/>
        </p:nvSpPr>
        <p:spPr>
          <a:xfrm>
            <a:off x="3449053" y="172533"/>
            <a:ext cx="8628368" cy="3396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F659B8-2436-48C5-BD60-AAFF6D0E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0" y="359443"/>
            <a:ext cx="609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66D6C3-BBD2-4ADF-92D1-703167B4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68" y="3725535"/>
            <a:ext cx="6199199" cy="29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6906DC-659C-4BF6-B01D-65EF7C81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2015"/>
              </p:ext>
            </p:extLst>
          </p:nvPr>
        </p:nvGraphicFramePr>
        <p:xfrm>
          <a:off x="3644763" y="53590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808367031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696676982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Customer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16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94,989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633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1.03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0199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0.21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86315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8520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25636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12722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2083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530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2EE5C5-B5A3-4BA9-B359-7D603690D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0125"/>
              </p:ext>
            </p:extLst>
          </p:nvPr>
        </p:nvGraphicFramePr>
        <p:xfrm>
          <a:off x="3644763" y="390806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3,029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36.89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119.99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2025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634DE6-CAA0-4293-897F-CAAE77E5D60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196AC4-25CD-40F4-BF0A-16B19C52960E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A174F8-ED6A-49B7-B1D7-30978213EE2B}"/>
              </a:ext>
            </a:extLst>
          </p:cNvPr>
          <p:cNvSpPr txBox="1"/>
          <p:nvPr/>
        </p:nvSpPr>
        <p:spPr>
          <a:xfrm>
            <a:off x="288505" y="1293393"/>
            <a:ext cx="3521495" cy="479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Customer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-9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만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5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천명 중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97%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번만 이용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-Retention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관련한 추가 분석 어려움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천 여명의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-median 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max 2025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 판매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-Max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와의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 크므로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판매실적이 뛰어난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Top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들이 있을 것으로 보임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93031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1B5787-338A-4C43-9C31-295718D0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92" y="63145"/>
            <a:ext cx="6152168" cy="3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1AE4C4-C3E8-4474-B540-FF57C6DB9587}"/>
              </a:ext>
            </a:extLst>
          </p:cNvPr>
          <p:cNvGrpSpPr/>
          <p:nvPr/>
        </p:nvGrpSpPr>
        <p:grpSpPr>
          <a:xfrm>
            <a:off x="5075558" y="3617495"/>
            <a:ext cx="5654844" cy="3282854"/>
            <a:chOff x="6113380" y="2268599"/>
            <a:chExt cx="5654844" cy="347134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DD05339-62E3-43BC-B0F9-10941B0B3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380" y="2268599"/>
              <a:ext cx="5654844" cy="347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B20645D-958E-4E43-820E-B58824FB0F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182" y="3072063"/>
              <a:ext cx="11739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B0041B-E85A-4689-8761-5CFB09F89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126" y="3064042"/>
              <a:ext cx="0" cy="2326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D7B1F54-5A63-4A53-AD07-706B58E62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6866" y="3420979"/>
              <a:ext cx="0" cy="1969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617B25-69C7-43D9-AF46-2C9C24ADC97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0" y="3449051"/>
              <a:ext cx="716746" cy="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D6A19F-D1B9-48DE-BDE8-87542F17E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1" y="3858123"/>
              <a:ext cx="452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845AF29-15D3-45EF-A44C-09023AF22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258" y="3858123"/>
              <a:ext cx="0" cy="155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5E7CCD0-6AEF-4CAC-B95B-D3A3832A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36547"/>
              </p:ext>
            </p:extLst>
          </p:nvPr>
        </p:nvGraphicFramePr>
        <p:xfrm>
          <a:off x="910549" y="1405727"/>
          <a:ext cx="2109218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609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1054609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Seller_Sales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3,029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5,178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16,000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12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281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1,015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4,060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249,393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C32CE1-1188-42D0-9A21-5E2197975570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395B26-0C40-4801-A201-4DB580F9C86E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Seller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매출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8126-30F1-4BB2-8AF8-E3DA8728E4EC}"/>
              </a:ext>
            </a:extLst>
          </p:cNvPr>
          <p:cNvSpPr txBox="1"/>
          <p:nvPr/>
        </p:nvSpPr>
        <p:spPr>
          <a:xfrm>
            <a:off x="341745" y="4680838"/>
            <a:ext cx="3521495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상위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매출 비중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50%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10%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20%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1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430480D-C4AB-4E5C-B39F-0A9C9DC2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5" y="1214196"/>
            <a:ext cx="5037616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174952A-8815-4E50-8922-72E9107D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89" y="1214195"/>
            <a:ext cx="5893971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2A261B-2AEE-44A1-A971-6D0E2ED0D418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3E772E-BAAF-4E90-B3A3-6140214E721B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D1AFAC-046E-465D-AF01-C1D430846D6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57D79-9CB8-4691-AAF0-3E093ADBBD9B}"/>
              </a:ext>
            </a:extLst>
          </p:cNvPr>
          <p:cNvSpPr txBox="1"/>
          <p:nvPr/>
        </p:nvSpPr>
        <p:spPr>
          <a:xfrm>
            <a:off x="812111" y="5546176"/>
            <a:ext cx="3795066" cy="37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매월 신규 고객은 늘어나지만 재구매는 없음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C687E-1A47-4E00-89F8-E0DA0F28E0AE}"/>
              </a:ext>
            </a:extLst>
          </p:cNvPr>
          <p:cNvSpPr txBox="1"/>
          <p:nvPr/>
        </p:nvSpPr>
        <p:spPr>
          <a:xfrm>
            <a:off x="6311459" y="5483054"/>
            <a:ext cx="3795066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입점 후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</a:t>
            </a:r>
            <a:r>
              <a:rPr lang="ko-KR" altLang="en-US" sz="1400" dirty="0" err="1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잔존율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하락 추이</a:t>
            </a: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 / 8 / 12 / 16 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등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개월 주기로 더 하락 추세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Business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Agenda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13288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561082" y="4159680"/>
            <a:ext cx="1828637" cy="1680244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Review</a:t>
            </a:r>
          </a:p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Data</a:t>
            </a:r>
            <a:endParaRPr lang="ko-KR" altLang="en-US" sz="28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84704C42-1AFA-48BE-8F01-D2B588513E1B}"/>
              </a:ext>
            </a:extLst>
          </p:cNvPr>
          <p:cNvSpPr/>
          <p:nvPr/>
        </p:nvSpPr>
        <p:spPr>
          <a:xfrm rot="13462481">
            <a:off x="8411562" y="236615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C08673C9-EEA3-4E5D-A233-F1AF3F8971BA}"/>
              </a:ext>
            </a:extLst>
          </p:cNvPr>
          <p:cNvSpPr/>
          <p:nvPr/>
        </p:nvSpPr>
        <p:spPr>
          <a:xfrm rot="13462481">
            <a:off x="10673094" y="239242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6CFB8D-60B5-49B4-8087-B767BAB0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29" y="3553012"/>
            <a:ext cx="5494045" cy="289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C100A-A063-40D3-9B63-D865E6289A90}"/>
              </a:ext>
            </a:extLst>
          </p:cNvPr>
          <p:cNvSpPr txBox="1"/>
          <p:nvPr/>
        </p:nvSpPr>
        <p:spPr>
          <a:xfrm>
            <a:off x="2738364" y="3975330"/>
            <a:ext cx="3357634" cy="267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고객 재방문을 이끄는 만족도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Review Data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분석을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 통해 고객이 불만족한 요인을 찾고 개선한다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서비스 개선 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고객 재방문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 Seller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 매출 증대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en-US" altLang="ko-KR" sz="1200" b="1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Olist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차원의 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Action Plan 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도출</a:t>
            </a:r>
            <a:endParaRPr lang="en-US" altLang="ko-KR" sz="1200" b="1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현상 유지 시 불만족 발생 </a:t>
            </a:r>
            <a:r>
              <a:rPr lang="en-US" altLang="ko-KR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Prediction</a:t>
            </a:r>
            <a:endParaRPr lang="en-US" altLang="ko-KR" sz="11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F8F62F-548D-4C04-A1FE-22D13829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2103668"/>
            <a:ext cx="57435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41EC27E-1315-48BD-8CB1-CF33368B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2039500"/>
            <a:ext cx="58959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D3D9CE-E9CA-4C4F-B7FF-8DC850313E2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745C7F-6D3A-4D49-819B-C777309E1764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Review Data EDA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0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데이터 선정 배경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51174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5DB7192-C8EC-48FD-81A4-CA3219FF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82" y="4044318"/>
            <a:ext cx="6802028" cy="20576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1424142" y="4269560"/>
            <a:ext cx="1995055" cy="1607127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Kaggle</a:t>
            </a:r>
            <a:endParaRPr lang="ko-KR" altLang="en-US" sz="32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5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0DD16-A16A-4D06-9162-69F5F8EB9AB1}"/>
              </a:ext>
            </a:extLst>
          </p:cNvPr>
          <p:cNvSpPr/>
          <p:nvPr/>
        </p:nvSpPr>
        <p:spPr>
          <a:xfrm>
            <a:off x="641977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117764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7F7A7-C5DB-4594-A5D9-5E29F8AAA1D2}"/>
              </a:ext>
            </a:extLst>
          </p:cNvPr>
          <p:cNvSpPr txBox="1"/>
          <p:nvPr/>
        </p:nvSpPr>
        <p:spPr>
          <a:xfrm>
            <a:off x="421036" y="6421848"/>
            <a:ext cx="9207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전반적으로 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Product’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‘Delivery(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receive,came,arrived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에 대한 언급이 많음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C1C54D-30A2-454B-930C-AA628FB70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41"/>
          <a:stretch/>
        </p:blipFill>
        <p:spPr bwMode="auto">
          <a:xfrm>
            <a:off x="6757570" y="330749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45BC9-EAF7-43D0-8457-9C9A7231A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79740" r="-4220"/>
          <a:stretch/>
        </p:blipFill>
        <p:spPr bwMode="auto">
          <a:xfrm>
            <a:off x="1579131" y="1202573"/>
            <a:ext cx="4036086" cy="22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CC33B3-225A-4F59-8524-DE051BF2CA99}"/>
              </a:ext>
            </a:extLst>
          </p:cNvPr>
          <p:cNvCxnSpPr>
            <a:cxnSpLocks/>
          </p:cNvCxnSpPr>
          <p:nvPr/>
        </p:nvCxnSpPr>
        <p:spPr>
          <a:xfrm flipV="1">
            <a:off x="973656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E78DB8-01C6-4156-BC6C-97D759BF460B}"/>
              </a:ext>
            </a:extLst>
          </p:cNvPr>
          <p:cNvSpPr txBox="1"/>
          <p:nvPr/>
        </p:nvSpPr>
        <p:spPr>
          <a:xfrm>
            <a:off x="931711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Comment Word Cloud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DA9C7B-A227-4B41-B1DD-69EC1839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60111" r="-4220" b="19628"/>
          <a:stretch/>
        </p:blipFill>
        <p:spPr bwMode="auto">
          <a:xfrm>
            <a:off x="1579131" y="3573211"/>
            <a:ext cx="4036086" cy="229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E43729C-B9BC-4CBD-B008-EF77D9897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b="59830"/>
          <a:stretch/>
        </p:blipFill>
        <p:spPr bwMode="auto">
          <a:xfrm>
            <a:off x="6757570" y="2437750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43A2FD-8B1A-494C-A63C-91D61221F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61" b="39753"/>
          <a:stretch/>
        </p:blipFill>
        <p:spPr bwMode="auto">
          <a:xfrm>
            <a:off x="6877434" y="4590228"/>
            <a:ext cx="3842732" cy="2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E56A10D-2DC9-4C74-88F0-F9DBF43D989F}"/>
              </a:ext>
            </a:extLst>
          </p:cNvPr>
          <p:cNvSpPr/>
          <p:nvPr/>
        </p:nvSpPr>
        <p:spPr>
          <a:xfrm>
            <a:off x="4629150" y="282263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만족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A17F1D-E469-4E5F-A84E-E89DAA9033FF}"/>
              </a:ext>
            </a:extLst>
          </p:cNvPr>
          <p:cNvSpPr/>
          <p:nvPr/>
        </p:nvSpPr>
        <p:spPr>
          <a:xfrm>
            <a:off x="10334497" y="453516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불만족</a:t>
            </a:r>
          </a:p>
        </p:txBody>
      </p:sp>
    </p:spTree>
    <p:extLst>
      <p:ext uri="{BB962C8B-B14F-4D97-AF65-F5344CB8AC3E}">
        <p14:creationId xmlns:p14="http://schemas.microsoft.com/office/powerpoint/2010/main" val="381650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03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Feature</a:t>
            </a:r>
            <a:r>
              <a:rPr lang="ko-KR" alt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Engineering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3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4" y="1689164"/>
            <a:ext cx="2976584" cy="11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카테고리별 만족도</a:t>
            </a:r>
            <a:endParaRPr lang="en-US" altLang="ko-KR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 순위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Home_living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&gt;Furniture&gt;Security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2A0844-7700-4113-8CC0-5BCC2799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35" y="1032132"/>
            <a:ext cx="8703650" cy="55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3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BE885-EEDB-42F0-8D18-C65C8A5DA91C}"/>
              </a:ext>
            </a:extLst>
          </p:cNvPr>
          <p:cNvSpPr/>
          <p:nvPr/>
        </p:nvSpPr>
        <p:spPr>
          <a:xfrm>
            <a:off x="0" y="0"/>
            <a:ext cx="2650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B7F8F1-AB83-400A-ACF5-A2C37AC5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44" y="144139"/>
            <a:ext cx="8603241" cy="35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52FDC79-75DF-4D5A-B7F3-4650B4A2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5"/>
          <a:stretch/>
        </p:blipFill>
        <p:spPr bwMode="auto">
          <a:xfrm>
            <a:off x="2832301" y="3782618"/>
            <a:ext cx="9359699" cy="30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68BBA-14DA-4B3F-A0AC-AD6533DA9144}"/>
              </a:ext>
            </a:extLst>
          </p:cNvPr>
          <p:cNvSpPr txBox="1"/>
          <p:nvPr/>
        </p:nvSpPr>
        <p:spPr>
          <a:xfrm>
            <a:off x="254561" y="168916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제품에 대한 자세한 설명은 기대와 실제의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을 줄일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C3FEE0-8CA2-46B8-9F47-466AC827BC5F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B0C6D-1910-4E01-BB85-F2B8162961CD}"/>
              </a:ext>
            </a:extLst>
          </p:cNvPr>
          <p:cNvSpPr txBox="1"/>
          <p:nvPr/>
        </p:nvSpPr>
        <p:spPr>
          <a:xfrm>
            <a:off x="264468" y="2534021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기대치가 높을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EB850-452E-4A1C-95A5-8C3C2394BC67}"/>
              </a:ext>
            </a:extLst>
          </p:cNvPr>
          <p:cNvSpPr txBox="1"/>
          <p:nvPr/>
        </p:nvSpPr>
        <p:spPr>
          <a:xfrm>
            <a:off x="254561" y="343350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8FB4E-168C-4A7F-881A-BDC2643881DD}"/>
              </a:ext>
            </a:extLst>
          </p:cNvPr>
          <p:cNvSpPr txBox="1"/>
          <p:nvPr/>
        </p:nvSpPr>
        <p:spPr>
          <a:xfrm>
            <a:off x="254561" y="436277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8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CB3F06-A598-41FA-8383-A532F622151F}"/>
              </a:ext>
            </a:extLst>
          </p:cNvPr>
          <p:cNvSpPr/>
          <p:nvPr/>
        </p:nvSpPr>
        <p:spPr>
          <a:xfrm>
            <a:off x="788041" y="1622041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6369997" y="1642477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156880" y="1710693"/>
            <a:ext cx="239907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배송 단계별 소요 일수 분포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8041" y="5720629"/>
            <a:ext cx="3020561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극단적인 이상치 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20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일의 배송 예상일자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17A3309-014F-4DE5-A946-96C82500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" y="2179513"/>
            <a:ext cx="5550327" cy="30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89A86C12-817D-4FA9-915C-F5983FD0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1" y="2083508"/>
            <a:ext cx="5817207" cy="32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92A88-F41A-45A2-B67B-68E8B1B78E59}"/>
              </a:ext>
            </a:extLst>
          </p:cNvPr>
          <p:cNvSpPr txBox="1"/>
          <p:nvPr/>
        </p:nvSpPr>
        <p:spPr>
          <a:xfrm>
            <a:off x="6388173" y="5720629"/>
            <a:ext cx="3020561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소요 시간 흐름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606051-0C46-4289-B328-5F519657F70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D1D6A6-E5E5-44AC-9919-DBF5858AC08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57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0CB3D0D-1AF5-40CE-B3CD-29E623A7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298" y="1150600"/>
            <a:ext cx="84391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5A47C1-5044-42A9-8779-5227485C673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FE2360-9B75-4016-8C84-C0993C97532A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78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E64248-11FB-4AF5-BE0D-2A572CA2F03C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130F1B2-30BA-4EC2-A46B-6F68368A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12" y="794083"/>
            <a:ext cx="8643043" cy="556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4A50E0-9ADA-4AF7-B926-6318520C91D5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17074A-B840-418D-BB2C-78302BC1991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9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2637368-027E-4378-8856-13F9E9433329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0CAA4F-1158-4A87-90DA-5BA97E12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06" y="1010653"/>
            <a:ext cx="8747379" cy="541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727A0B-F0EE-459B-950A-338869300BEF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4B9364-6366-495A-9500-7C954948462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54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59B90B3-2A66-416F-B6B7-AECE46E8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095" y="431738"/>
            <a:ext cx="7252078" cy="62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502A1A-DFFF-4AAE-8541-62EEA25DA0A2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AC5919-55E5-4F99-A779-6046FAEB96F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Feature Selection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CDE1-D21F-492C-B5E2-68843D50437D}"/>
              </a:ext>
            </a:extLst>
          </p:cNvPr>
          <p:cNvSpPr txBox="1"/>
          <p:nvPr/>
        </p:nvSpPr>
        <p:spPr>
          <a:xfrm>
            <a:off x="436487" y="1461835"/>
            <a:ext cx="2892475" cy="686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0C2D-44F6-4A42-A77A-350D917F7F0D}"/>
              </a:ext>
            </a:extLst>
          </p:cNvPr>
          <p:cNvSpPr txBox="1"/>
          <p:nvPr/>
        </p:nvSpPr>
        <p:spPr>
          <a:xfrm>
            <a:off x="436487" y="1159426"/>
            <a:ext cx="3038458" cy="504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구매제품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 구매 금액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 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 준비기간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총배송기간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Customer </a:t>
            </a:r>
            <a:r>
              <a:rPr lang="en-US" altLang="ko-KR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Stae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State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사진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코멘트 길이 평균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준비기간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지연건수 비중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취소건수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취소율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6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1EC8A3-9BAB-47FD-A87F-A2C35B8CF75C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357BAD-6AAC-468A-B4EC-802859BC8861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69C55A-E4A7-429C-B5D5-BDDB8A64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20" y="676458"/>
            <a:ext cx="9395360" cy="57740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40B706-721D-4509-8D93-E3F66838DD73}"/>
              </a:ext>
            </a:extLst>
          </p:cNvPr>
          <p:cNvSpPr txBox="1"/>
          <p:nvPr/>
        </p:nvSpPr>
        <p:spPr>
          <a:xfrm>
            <a:off x="479681" y="396662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선택</a:t>
            </a:r>
            <a:endParaRPr lang="en-US" altLang="ko-KR" b="1" dirty="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3B911385-93DD-425A-AF62-46DE36EB2FF6}"/>
              </a:ext>
            </a:extLst>
          </p:cNvPr>
          <p:cNvSpPr/>
          <p:nvPr/>
        </p:nvSpPr>
        <p:spPr>
          <a:xfrm>
            <a:off x="1147482" y="3953435"/>
            <a:ext cx="250838" cy="1272989"/>
          </a:xfrm>
          <a:prstGeom prst="leftBrace">
            <a:avLst>
              <a:gd name="adj1" fmla="val 8333"/>
              <a:gd name="adj2" fmla="val 478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820579" y="4848443"/>
            <a:ext cx="3138280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 files, 52colums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으로 구성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축소된 실무 </a:t>
            </a: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구조와 유사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2DAF6-3551-425C-B8CD-D557BD77BE0B}"/>
              </a:ext>
            </a:extLst>
          </p:cNvPr>
          <p:cNvSpPr txBox="1"/>
          <p:nvPr/>
        </p:nvSpPr>
        <p:spPr>
          <a:xfrm>
            <a:off x="581890" y="669041"/>
            <a:ext cx="3615658" cy="217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Data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Schema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039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459B6D-50AD-4482-AEE6-F3396863B3EE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FBBA-F271-4408-AED4-DD623532401B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E4BC-8DDD-44C5-8A35-745CB5D09CFA}"/>
              </a:ext>
            </a:extLst>
          </p:cNvPr>
          <p:cNvSpPr txBox="1"/>
          <p:nvPr/>
        </p:nvSpPr>
        <p:spPr>
          <a:xfrm>
            <a:off x="479681" y="396662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생성</a:t>
            </a:r>
            <a:r>
              <a:rPr lang="en-US" altLang="ko-KR" b="1" dirty="0"/>
              <a:t>(</a:t>
            </a:r>
            <a:r>
              <a:rPr lang="en-US" altLang="ko-KR" b="1" dirty="0" err="1"/>
              <a:t>LightGBM</a:t>
            </a:r>
            <a:r>
              <a:rPr lang="en-US" altLang="ko-KR" b="1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7CF2E3-9906-4114-9777-E1B7B791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2" y="1332567"/>
            <a:ext cx="4340233" cy="9930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6AFEB6D-99E0-42DA-9FE9-F1356BDC4F3D}"/>
              </a:ext>
            </a:extLst>
          </p:cNvPr>
          <p:cNvSpPr/>
          <p:nvPr/>
        </p:nvSpPr>
        <p:spPr>
          <a:xfrm rot="20441551">
            <a:off x="5725565" y="2917594"/>
            <a:ext cx="681317" cy="15456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0051E-9BB3-4EBE-8B5A-842342C4C779}"/>
              </a:ext>
            </a:extLst>
          </p:cNvPr>
          <p:cNvSpPr txBox="1"/>
          <p:nvPr/>
        </p:nvSpPr>
        <p:spPr>
          <a:xfrm>
            <a:off x="2057525" y="918410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입력 변수만 적용 상태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FBE593-D53D-4163-BA07-95F07EF1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58" y="4941607"/>
            <a:ext cx="4298156" cy="993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2366C7-87AE-424F-BA21-5B0709F88C03}"/>
              </a:ext>
            </a:extLst>
          </p:cNvPr>
          <p:cNvSpPr txBox="1"/>
          <p:nvPr/>
        </p:nvSpPr>
        <p:spPr>
          <a:xfrm>
            <a:off x="7292911" y="4572275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모델 튜닝 상태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5D370-FF76-470A-AE96-E17A18D1F2C6}"/>
              </a:ext>
            </a:extLst>
          </p:cNvPr>
          <p:cNvSpPr txBox="1"/>
          <p:nvPr/>
        </p:nvSpPr>
        <p:spPr>
          <a:xfrm>
            <a:off x="6811492" y="1103076"/>
            <a:ext cx="4699189" cy="342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/>
              <a:t>OverSampling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0.25 / 0.75 </a:t>
            </a:r>
            <a:r>
              <a:rPr lang="en-US" altLang="ko-KR" sz="1400" dirty="0">
                <a:sym typeface="Wingdings" panose="05000000000000000000" pitchFamily="2" charset="2"/>
              </a:rPr>
              <a:t> 0.5 / 0.5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Permutation Importance </a:t>
            </a:r>
            <a:r>
              <a:rPr lang="ko-KR" altLang="en-US" sz="1600" dirty="0"/>
              <a:t>기준 컬럼 선택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err="1"/>
              <a:t>하이퍼</a:t>
            </a:r>
            <a:r>
              <a:rPr lang="ko-KR" altLang="en-US" sz="1600" dirty="0"/>
              <a:t> 파라미터 조정</a:t>
            </a:r>
            <a:endParaRPr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Learning rate(0.01 ~ 0.25) </a:t>
            </a:r>
            <a:r>
              <a:rPr lang="en-US" altLang="ko-KR" sz="1400" dirty="0">
                <a:sym typeface="Wingdings" panose="05000000000000000000" pitchFamily="2" charset="2"/>
              </a:rPr>
              <a:t> 0.225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N_estimators</a:t>
            </a:r>
            <a:r>
              <a:rPr lang="en-US" altLang="ko-KR" sz="1400" dirty="0"/>
              <a:t>(20~1000) </a:t>
            </a:r>
            <a:r>
              <a:rPr lang="en-US" altLang="ko-KR" sz="1400" dirty="0">
                <a:sym typeface="Wingdings" panose="05000000000000000000" pitchFamily="2" charset="2"/>
              </a:rPr>
              <a:t> 40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Max_depth</a:t>
            </a:r>
            <a:r>
              <a:rPr lang="en-US" altLang="ko-KR" sz="1400" dirty="0"/>
              <a:t>(1~30) </a:t>
            </a:r>
            <a:r>
              <a:rPr lang="en-US" altLang="ko-KR" sz="1400" dirty="0">
                <a:sym typeface="Wingdings" panose="05000000000000000000" pitchFamily="2" charset="2"/>
              </a:rPr>
              <a:t> 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boosting_types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gbdt</a:t>
            </a:r>
            <a:r>
              <a:rPr lang="en-US" altLang="ko-KR" sz="1400" dirty="0"/>
              <a:t>, dart, </a:t>
            </a:r>
            <a:r>
              <a:rPr lang="en-US" altLang="ko-KR" sz="1400" dirty="0" err="1"/>
              <a:t>goss</a:t>
            </a:r>
            <a:r>
              <a:rPr lang="en-US" altLang="ko-KR" sz="1400" dirty="0"/>
              <a:t>)</a:t>
            </a:r>
            <a:r>
              <a:rPr lang="en-US" altLang="ko-KR" sz="1400" dirty="0">
                <a:sym typeface="Wingdings" panose="05000000000000000000" pitchFamily="2" charset="2"/>
              </a:rPr>
              <a:t>  </a:t>
            </a:r>
            <a:r>
              <a:rPr lang="en-US" altLang="ko-KR" sz="1400" dirty="0" err="1">
                <a:sym typeface="Wingdings" panose="05000000000000000000" pitchFamily="2" charset="2"/>
              </a:rPr>
              <a:t>gbdt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Num_leaves</a:t>
            </a:r>
            <a:r>
              <a:rPr lang="en-US" altLang="ko-KR" sz="1400" dirty="0"/>
              <a:t>(10~50) </a:t>
            </a:r>
            <a:r>
              <a:rPr lang="en-US" altLang="ko-KR" sz="1400" dirty="0">
                <a:sym typeface="Wingdings" panose="05000000000000000000" pitchFamily="2" charset="2"/>
              </a:rPr>
              <a:t> 31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ym typeface="Wingdings" panose="05000000000000000000" pitchFamily="2" charset="2"/>
              </a:rPr>
              <a:t>Threshold(0.01~0.9)  0.48</a:t>
            </a:r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AA094-27DE-46A5-91D7-2681A03B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97" y="3902734"/>
            <a:ext cx="4368905" cy="280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500A42-38A8-4BD2-90F8-671820AE0A66}"/>
              </a:ext>
            </a:extLst>
          </p:cNvPr>
          <p:cNvSpPr txBox="1"/>
          <p:nvPr/>
        </p:nvSpPr>
        <p:spPr>
          <a:xfrm>
            <a:off x="2057524" y="3636213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튜닝 상태 </a:t>
            </a:r>
            <a:r>
              <a:rPr lang="en-US" altLang="ko-KR" sz="1400" b="1" dirty="0" err="1"/>
              <a:t>Confusion_Matrix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9556-12E2-4902-AE56-004DEB4A055D}"/>
              </a:ext>
            </a:extLst>
          </p:cNvPr>
          <p:cNvSpPr txBox="1"/>
          <p:nvPr/>
        </p:nvSpPr>
        <p:spPr>
          <a:xfrm>
            <a:off x="6374205" y="6052002"/>
            <a:ext cx="4921323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Sampling</a:t>
            </a:r>
            <a:r>
              <a:rPr lang="ko-KR" altLang="en-US" sz="1600" b="1" dirty="0"/>
              <a:t>이 </a:t>
            </a:r>
            <a:r>
              <a:rPr lang="en-US" altLang="ko-KR" sz="1600" b="1" dirty="0"/>
              <a:t>F1 Score </a:t>
            </a:r>
            <a:r>
              <a:rPr lang="ko-KR" altLang="en-US" sz="1600" b="1" dirty="0" err="1"/>
              <a:t>개선에크게</a:t>
            </a:r>
            <a:r>
              <a:rPr lang="ko-KR" altLang="en-US" sz="1600" b="1" dirty="0"/>
              <a:t> 영향을 주었고</a:t>
            </a:r>
            <a:r>
              <a:rPr lang="en-US" altLang="ko-KR" sz="1600" b="1" dirty="0"/>
              <a:t>,</a:t>
            </a:r>
          </a:p>
          <a:p>
            <a:pPr algn="ctr"/>
            <a:r>
              <a:rPr lang="ko-KR" altLang="en-US" sz="1600" b="1" dirty="0"/>
              <a:t>나머지 변수는 영향이 적음</a:t>
            </a:r>
          </a:p>
        </p:txBody>
      </p:sp>
    </p:spTree>
    <p:extLst>
      <p:ext uri="{BB962C8B-B14F-4D97-AF65-F5344CB8AC3E}">
        <p14:creationId xmlns:p14="http://schemas.microsoft.com/office/powerpoint/2010/main" val="428833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04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Suggestions </a:t>
            </a:r>
          </a:p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&amp; remaining agenda </a:t>
            </a:r>
          </a:p>
        </p:txBody>
      </p:sp>
    </p:spTree>
    <p:extLst>
      <p:ext uri="{BB962C8B-B14F-4D97-AF65-F5344CB8AC3E}">
        <p14:creationId xmlns:p14="http://schemas.microsoft.com/office/powerpoint/2010/main" val="400488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0488" y="378866"/>
            <a:ext cx="112274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lvl="1"/>
            <a:endParaRPr lang="en-US" altLang="ko-KR" b="1" u="sng" dirty="0"/>
          </a:p>
          <a:p>
            <a:pPr marL="0" lvl="1"/>
            <a:r>
              <a:rPr lang="en-US" altLang="ko-KR" b="1" u="sng" dirty="0"/>
              <a:t>1) Logistics</a:t>
            </a:r>
          </a:p>
          <a:p>
            <a:pPr marL="0" lvl="1"/>
            <a:endParaRPr lang="en-US" altLang="ko-KR" b="1" dirty="0"/>
          </a:p>
          <a:p>
            <a:pPr marL="0" lvl="1"/>
            <a:r>
              <a:rPr lang="ko-KR" altLang="en-US" b="1" dirty="0"/>
              <a:t>  </a:t>
            </a:r>
            <a:r>
              <a:rPr lang="ko-KR" altLang="en-US" b="1" u="sng" dirty="0"/>
              <a:t>물류 관련 변수의 경향성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</a:t>
            </a:r>
            <a:r>
              <a:rPr lang="ko-KR" altLang="en-US" dirty="0"/>
              <a:t> 고객이 제품을 주문한 후 받기까지 걸린 전체 시간이 길어질수록 고객 만족도는 감소하는 경향</a:t>
            </a:r>
            <a:endParaRPr lang="en-US" altLang="ko-KR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물류 인프라가 낙후한 지역에서 발생한 주문 건에 대한 만족도가 낮은 경향</a:t>
            </a:r>
            <a:endParaRPr lang="en-US" altLang="ko-KR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 err="1"/>
              <a:t>배송비</a:t>
            </a:r>
            <a:r>
              <a:rPr lang="ko-KR" altLang="en-US" dirty="0"/>
              <a:t> 금액이 높을수록 만족도가 낮은 경향</a:t>
            </a:r>
            <a:endParaRPr lang="en-US" altLang="ko-KR" dirty="0"/>
          </a:p>
          <a:p>
            <a:pPr marL="0" lvl="1"/>
            <a:endParaRPr lang="en-US" altLang="ko-KR" b="1" dirty="0"/>
          </a:p>
          <a:p>
            <a:pPr marL="0" lvl="1"/>
            <a:r>
              <a:rPr lang="en-US" altLang="ko-KR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물류 파트너 및 인프라 확보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b="1" dirty="0"/>
              <a:t>새로운 물류 파트너 및 지역별 물류 거점 확보</a:t>
            </a:r>
            <a:r>
              <a:rPr lang="ko-KR" altLang="en-US" dirty="0"/>
              <a:t>로 고객 만족도에 가장 큰 영향을 미치는 </a:t>
            </a:r>
            <a:r>
              <a:rPr lang="ko-KR" altLang="en-US" b="1" dirty="0"/>
              <a:t>배송시간 단축</a:t>
            </a:r>
            <a:endParaRPr lang="en-US" altLang="ko-KR" b="1" dirty="0"/>
          </a:p>
          <a:p>
            <a:pPr marL="0" lvl="1"/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en-US" altLang="ko-KR" dirty="0"/>
              <a:t>- </a:t>
            </a:r>
            <a:r>
              <a:rPr lang="en-US" altLang="ko-KR" dirty="0" err="1"/>
              <a:t>Olist</a:t>
            </a:r>
            <a:r>
              <a:rPr lang="ko-KR" altLang="en-US" dirty="0"/>
              <a:t>는 실제로 물류에 대한 투자를 </a:t>
            </a:r>
            <a:r>
              <a:rPr lang="ko-KR" altLang="en-US" dirty="0" err="1"/>
              <a:t>확대중이며</a:t>
            </a:r>
            <a:r>
              <a:rPr lang="en-US" altLang="ko-KR" dirty="0"/>
              <a:t>, </a:t>
            </a:r>
            <a:r>
              <a:rPr lang="ko-KR" altLang="en-US" dirty="0"/>
              <a:t>작년 하반기 </a:t>
            </a:r>
            <a:r>
              <a:rPr lang="ko-KR" altLang="en-US" dirty="0" err="1"/>
              <a:t>물류사</a:t>
            </a:r>
            <a:r>
              <a:rPr lang="ko-KR" altLang="en-US" dirty="0"/>
              <a:t> </a:t>
            </a:r>
            <a:r>
              <a:rPr lang="en-US" altLang="ko-KR" dirty="0"/>
              <a:t>PAX</a:t>
            </a:r>
            <a:r>
              <a:rPr lang="ko-KR" altLang="en-US" dirty="0"/>
              <a:t>를 인수하였음</a:t>
            </a:r>
            <a:endParaRPr lang="en-US" altLang="ko-KR" dirty="0"/>
          </a:p>
          <a:p>
            <a:pPr marL="0" lvl="1"/>
            <a:r>
              <a:rPr lang="ko-KR" altLang="en-US" dirty="0"/>
              <a:t>    기존 </a:t>
            </a:r>
            <a:r>
              <a:rPr lang="en-US" altLang="ko-KR" dirty="0"/>
              <a:t>5</a:t>
            </a:r>
            <a:r>
              <a:rPr lang="ko-KR" altLang="en-US" dirty="0"/>
              <a:t>개 물류허브에 더해 올해 </a:t>
            </a:r>
            <a:r>
              <a:rPr lang="en-US" altLang="ko-KR" dirty="0"/>
              <a:t>30</a:t>
            </a:r>
            <a:r>
              <a:rPr lang="ko-KR" altLang="en-US" dirty="0"/>
              <a:t>개를</a:t>
            </a:r>
            <a:r>
              <a:rPr lang="en-US" altLang="ko-KR" dirty="0"/>
              <a:t> </a:t>
            </a:r>
            <a:r>
              <a:rPr lang="ko-KR" altLang="en-US" dirty="0"/>
              <a:t>추가로 </a:t>
            </a:r>
            <a:r>
              <a:rPr lang="ko-KR" altLang="en-US" dirty="0" err="1"/>
              <a:t>오픈하여</a:t>
            </a:r>
            <a:r>
              <a:rPr lang="ko-KR" altLang="en-US" dirty="0"/>
              <a:t> 다양한 도시에서의 배송 커버할 예정</a:t>
            </a:r>
            <a:endParaRPr lang="en-US" altLang="ko-KR" dirty="0"/>
          </a:p>
          <a:p>
            <a:pPr marL="0" lvl="1"/>
            <a:r>
              <a:rPr lang="en-US" altLang="ko-KR" dirty="0"/>
              <a:t>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85947" y="6450670"/>
            <a:ext cx="65939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기사 출처 </a:t>
            </a:r>
            <a:r>
              <a:rPr lang="en-US" altLang="ko-KR" sz="900" dirty="0"/>
              <a:t>: https://labsnews.com/en/news/business/brazil-based-olist-buys-technology-and-logistics-startup-pax/</a:t>
            </a:r>
            <a:endParaRPr lang="ko-KR" altLang="en-US" sz="900" dirty="0"/>
          </a:p>
        </p:txBody>
      </p:sp>
      <p:grpSp>
        <p:nvGrpSpPr>
          <p:cNvPr id="3" name="그룹 2"/>
          <p:cNvGrpSpPr/>
          <p:nvPr/>
        </p:nvGrpSpPr>
        <p:grpSpPr>
          <a:xfrm>
            <a:off x="740488" y="4435592"/>
            <a:ext cx="10675933" cy="1432704"/>
            <a:chOff x="740488" y="5018376"/>
            <a:chExt cx="10675933" cy="143270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88" y="5076759"/>
              <a:ext cx="4546726" cy="9354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695" y="5018376"/>
              <a:ext cx="6047726" cy="1432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9216428" y="5018376"/>
              <a:ext cx="108641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368695" y="5859727"/>
              <a:ext cx="142844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737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726" y="380806"/>
            <a:ext cx="112274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marL="0" lvl="1"/>
            <a:endParaRPr lang="en-US" altLang="ko-KR" b="1" u="sng" dirty="0"/>
          </a:p>
          <a:p>
            <a:pPr marL="0" lvl="1"/>
            <a:r>
              <a:rPr lang="en-US" altLang="ko-KR" b="1" u="sng" dirty="0"/>
              <a:t>2) Seller Care</a:t>
            </a:r>
          </a:p>
          <a:p>
            <a:pPr marL="0" lvl="1"/>
            <a:endParaRPr lang="en-US" altLang="ko-KR" b="1" dirty="0"/>
          </a:p>
          <a:p>
            <a:pPr marL="0" lvl="1"/>
            <a:r>
              <a:rPr lang="ko-KR" altLang="en-US" b="1" dirty="0"/>
              <a:t>  </a:t>
            </a:r>
            <a:r>
              <a:rPr lang="ko-KR" altLang="en-US" b="1" u="sng" dirty="0"/>
              <a:t>셀러 관련 변수의 경향성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판매했던 제품의 준비기간 평균이 길수록 만족도 감소하는 경향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</a:t>
            </a:r>
            <a:r>
              <a:rPr lang="ko-KR" altLang="en-US" dirty="0"/>
              <a:t> 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받았던 </a:t>
            </a:r>
            <a:r>
              <a:rPr lang="en-US" altLang="ko-KR" dirty="0" err="1"/>
              <a:t>review_comment</a:t>
            </a:r>
            <a:r>
              <a:rPr lang="en-US" altLang="ko-KR" dirty="0"/>
              <a:t> </a:t>
            </a:r>
            <a:r>
              <a:rPr lang="ko-KR" altLang="en-US" dirty="0"/>
              <a:t>글자수가 많을수록 만족도 감소하는 경향</a:t>
            </a:r>
            <a:endParaRPr lang="en-US" altLang="ko-KR" dirty="0"/>
          </a:p>
          <a:p>
            <a:pPr marL="0" lvl="1"/>
            <a:endParaRPr lang="en-US" altLang="ko-KR" b="1" dirty="0"/>
          </a:p>
          <a:p>
            <a:pPr marL="0" lvl="1"/>
            <a:r>
              <a:rPr lang="en-US" altLang="ko-KR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셀러 관리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리뷰 코멘트 글자수</a:t>
            </a:r>
            <a:r>
              <a:rPr lang="en-US" altLang="ko-KR" dirty="0"/>
              <a:t>, </a:t>
            </a:r>
            <a:r>
              <a:rPr lang="ko-KR" altLang="en-US" dirty="0"/>
              <a:t>상품 배송 준비기간 등 셀러의 과거 판매 데이터 중 고객 만족도에 비교적</a:t>
            </a:r>
            <a:endParaRPr lang="en-US" altLang="ko-KR" dirty="0"/>
          </a:p>
          <a:p>
            <a:pPr marL="0" lvl="1"/>
            <a:r>
              <a:rPr lang="en-US" altLang="ko-KR" dirty="0"/>
              <a:t>   </a:t>
            </a:r>
            <a:r>
              <a:rPr lang="ko-KR" altLang="en-US" dirty="0"/>
              <a:t> 큰 영향을</a:t>
            </a:r>
            <a:r>
              <a:rPr lang="en-US" altLang="ko-KR" dirty="0"/>
              <a:t> </a:t>
            </a:r>
            <a:r>
              <a:rPr lang="ko-KR" altLang="en-US" dirty="0"/>
              <a:t>미치는 지표를 추적하여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서비스 개선이 필요한 셀러를 조기에 탐지 및 관리</a:t>
            </a:r>
            <a:endParaRPr lang="en-US" altLang="ko-KR" b="1" dirty="0"/>
          </a:p>
          <a:p>
            <a:pPr marL="0" lvl="1"/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011903" y="6376304"/>
            <a:ext cx="5311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이미지 출처 </a:t>
            </a:r>
            <a:r>
              <a:rPr lang="en-US" altLang="ko-KR" sz="900" dirty="0"/>
              <a:t>: https://dribbble.com/shots/4952761-Seller-Management-Dashboard-for-Admin-Use</a:t>
            </a:r>
            <a:endParaRPr lang="ko-KR" altLang="en-US" sz="9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258913" y="3985883"/>
            <a:ext cx="7070356" cy="2621253"/>
            <a:chOff x="1557573" y="3888847"/>
            <a:chExt cx="7070356" cy="262125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965" y="4266361"/>
              <a:ext cx="2757642" cy="1433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1557573" y="3888847"/>
              <a:ext cx="7070356" cy="2621253"/>
              <a:chOff x="1086817" y="3888847"/>
              <a:chExt cx="7070356" cy="2621253"/>
            </a:xfrm>
          </p:grpSpPr>
          <p:sp>
            <p:nvSpPr>
              <p:cNvPr id="5" name="사각형 설명선 4"/>
              <p:cNvSpPr/>
              <p:nvPr/>
            </p:nvSpPr>
            <p:spPr>
              <a:xfrm>
                <a:off x="5060887" y="3888847"/>
                <a:ext cx="3096286" cy="1950638"/>
              </a:xfrm>
              <a:prstGeom prst="wedgeRectCallout">
                <a:avLst>
                  <a:gd name="adj1" fmla="val -61080"/>
                  <a:gd name="adj2" fmla="val 46720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323335" y="3970324"/>
                <a:ext cx="2621230" cy="2539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err="1"/>
                  <a:t>Review_comment_count</a:t>
                </a:r>
                <a:r>
                  <a:rPr lang="en-US" altLang="ko-KR" sz="1050" b="1" dirty="0"/>
                  <a:t> Top 50 Seller</a:t>
                </a:r>
                <a:endParaRPr lang="ko-KR" altLang="en-US" sz="1050" b="1" dirty="0"/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17" y="3888847"/>
                <a:ext cx="3650690" cy="262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사각형 설명선 12"/>
              <p:cNvSpPr/>
              <p:nvPr/>
            </p:nvSpPr>
            <p:spPr>
              <a:xfrm>
                <a:off x="2777905" y="5296510"/>
                <a:ext cx="1830309" cy="975319"/>
              </a:xfrm>
              <a:prstGeom prst="wedgeRectCallout">
                <a:avLst>
                  <a:gd name="adj1" fmla="val -47938"/>
                  <a:gd name="adj2" fmla="val 31868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384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4586" y="428746"/>
            <a:ext cx="112274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분석 한계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u="sng" dirty="0"/>
              <a:t>셀러 분포</a:t>
            </a:r>
            <a:endParaRPr lang="en-US" altLang="ko-KR" b="1" u="sng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주어진 </a:t>
            </a:r>
            <a:r>
              <a:rPr lang="ko-KR" altLang="en-US" dirty="0" err="1"/>
              <a:t>데이터셋에서</a:t>
            </a:r>
            <a:r>
              <a:rPr lang="ko-KR" altLang="en-US" dirty="0"/>
              <a:t> </a:t>
            </a:r>
            <a:r>
              <a:rPr lang="ko-KR" altLang="en-US" b="1" dirty="0"/>
              <a:t>판매 건수가 </a:t>
            </a:r>
            <a:r>
              <a:rPr lang="en-US" altLang="ko-KR" b="1" dirty="0"/>
              <a:t>1</a:t>
            </a:r>
            <a:r>
              <a:rPr lang="ko-KR" altLang="en-US" b="1" dirty="0"/>
              <a:t>건인 셀러</a:t>
            </a:r>
            <a:r>
              <a:rPr lang="ko-KR" altLang="en-US" dirty="0"/>
              <a:t>는 전체 </a:t>
            </a:r>
            <a:r>
              <a:rPr lang="en-US" altLang="ko-KR" dirty="0"/>
              <a:t>3,095</a:t>
            </a:r>
            <a:r>
              <a:rPr lang="ko-KR" altLang="en-US" dirty="0"/>
              <a:t>명 중 </a:t>
            </a:r>
            <a:r>
              <a:rPr lang="en-US" altLang="ko-KR" dirty="0"/>
              <a:t>563</a:t>
            </a:r>
            <a:r>
              <a:rPr lang="ko-KR" altLang="en-US" dirty="0"/>
              <a:t>명으로</a:t>
            </a:r>
            <a:r>
              <a:rPr lang="en-US" altLang="ko-KR" dirty="0"/>
              <a:t> </a:t>
            </a:r>
            <a:r>
              <a:rPr lang="en-US" altLang="ko-KR" b="1" dirty="0"/>
              <a:t>18.2%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당초 셀러를 </a:t>
            </a:r>
            <a:r>
              <a:rPr lang="ko-KR" altLang="en-US" dirty="0" err="1"/>
              <a:t>클러스터링</a:t>
            </a:r>
            <a:r>
              <a:rPr lang="ko-KR" altLang="en-US" dirty="0"/>
              <a:t> 하여 등급을 나누고</a:t>
            </a:r>
            <a:r>
              <a:rPr lang="en-US" altLang="ko-KR" dirty="0"/>
              <a:t>, </a:t>
            </a:r>
            <a:r>
              <a:rPr lang="ko-KR" altLang="en-US" dirty="0"/>
              <a:t>고객만족도 예측에 해당 등급을 사용하고자 하였으나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각 셀러의 특징을 구분하기 위한 데이터가 충분하지 못해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활용하지 못함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r>
              <a:rPr lang="en-US" altLang="ko-KR" b="1" dirty="0"/>
              <a:t>   (</a:t>
            </a:r>
            <a:r>
              <a:rPr lang="ko-KR" altLang="en-US" b="1" dirty="0"/>
              <a:t>직전 </a:t>
            </a:r>
            <a:r>
              <a:rPr lang="en-US" altLang="ko-KR" b="1" dirty="0"/>
              <a:t>3</a:t>
            </a:r>
            <a:r>
              <a:rPr lang="ko-KR" altLang="en-US" b="1" dirty="0"/>
              <a:t>개월 매출</a:t>
            </a:r>
            <a:r>
              <a:rPr lang="en-US" altLang="ko-KR" b="1" dirty="0"/>
              <a:t>, </a:t>
            </a:r>
            <a:r>
              <a:rPr lang="ko-KR" altLang="en-US" b="1" dirty="0"/>
              <a:t>판매건수</a:t>
            </a:r>
            <a:r>
              <a:rPr lang="en-US" altLang="ko-KR" b="1" dirty="0"/>
              <a:t>, </a:t>
            </a:r>
            <a:r>
              <a:rPr lang="ko-KR" altLang="en-US" b="1" dirty="0"/>
              <a:t>배송준비일수 등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ko-KR" altLang="en-US" b="1" u="sng" dirty="0"/>
              <a:t>데이터 구성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고객이 여러 셀러에게서 한번에 다양한 제품을 구매한 경우에도 주문에 대한 만족도 점수는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1</a:t>
            </a:r>
            <a:r>
              <a:rPr lang="ko-KR" altLang="en-US" dirty="0"/>
              <a:t>건으로 집계되어</a:t>
            </a:r>
            <a:r>
              <a:rPr lang="en-US" altLang="ko-KR" dirty="0"/>
              <a:t> </a:t>
            </a:r>
            <a:r>
              <a:rPr lang="ko-KR" altLang="en-US" b="1" dirty="0"/>
              <a:t>정확히 어떤 셀러</a:t>
            </a:r>
            <a:r>
              <a:rPr lang="en-US" altLang="ko-KR" b="1" dirty="0"/>
              <a:t>, </a:t>
            </a:r>
            <a:r>
              <a:rPr lang="ko-KR" altLang="en-US" b="1" dirty="0"/>
              <a:t>제품에 대한 만족도인지 구별하기 어려운 경우</a:t>
            </a:r>
            <a:r>
              <a:rPr lang="ko-KR" altLang="en-US" dirty="0"/>
              <a:t>가 있었음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해당 데이터를 삭제 후 진행하였으나</a:t>
            </a:r>
            <a:r>
              <a:rPr lang="en-US" altLang="ko-KR" dirty="0"/>
              <a:t>, </a:t>
            </a:r>
            <a:r>
              <a:rPr lang="ko-KR" altLang="en-US" b="1" dirty="0"/>
              <a:t>만족도 조사가 제품단위로 기록</a:t>
            </a:r>
            <a:r>
              <a:rPr lang="ko-KR" altLang="en-US" dirty="0"/>
              <a:t>되어 있다면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보다 정확하고 풍부한 데이터로 분석을 진행할 수 있을 것으로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496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4591" y="428178"/>
            <a:ext cx="112274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개선방향</a:t>
            </a:r>
            <a:endParaRPr lang="en-US" altLang="ko-KR" b="1" u="sng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u="sng" dirty="0"/>
              <a:t>새로운 모델 생성 및 앙상블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</a:t>
            </a:r>
            <a:r>
              <a:rPr lang="ko-KR" altLang="en-US" b="1" dirty="0" err="1"/>
              <a:t>결측치를</a:t>
            </a:r>
            <a:r>
              <a:rPr lang="ko-KR" altLang="en-US" b="1" dirty="0"/>
              <a:t> 남겨둔 경우와 대체한 경우 모두 실험</a:t>
            </a:r>
            <a:r>
              <a:rPr lang="ko-KR" altLang="en-US" dirty="0"/>
              <a:t>을 진행하고자 </a:t>
            </a:r>
            <a:r>
              <a:rPr lang="en-US" altLang="ko-KR" b="1" dirty="0"/>
              <a:t>XGB, LGBM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결측치를</a:t>
            </a:r>
            <a:r>
              <a:rPr lang="ko-KR" altLang="en-US" dirty="0"/>
              <a:t> 모두 대체한 후 </a:t>
            </a:r>
            <a:r>
              <a:rPr lang="en-US" altLang="ko-KR" b="1" dirty="0"/>
              <a:t>Logistic Regression, Decision Tree, Random Forest </a:t>
            </a:r>
            <a:r>
              <a:rPr lang="ko-KR" altLang="en-US" b="1" dirty="0"/>
              <a:t>추가 실험 </a:t>
            </a:r>
            <a:r>
              <a:rPr lang="ko-KR" altLang="en-US" dirty="0"/>
              <a:t>및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모델간 앙상블</a:t>
            </a:r>
            <a:r>
              <a:rPr lang="ko-KR" altLang="en-US" dirty="0"/>
              <a:t> 진행 예정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en-US" altLang="ko-KR" b="1" u="sng" dirty="0"/>
              <a:t>Feature Engineering</a:t>
            </a:r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en-US" altLang="ko-KR" dirty="0" err="1"/>
              <a:t>Olist</a:t>
            </a:r>
            <a:r>
              <a:rPr lang="ko-KR" altLang="en-US" dirty="0"/>
              <a:t>에서 제공된 </a:t>
            </a:r>
            <a:r>
              <a:rPr lang="ko-KR" altLang="en-US" dirty="0" err="1"/>
              <a:t>데이터셋</a:t>
            </a:r>
            <a:r>
              <a:rPr lang="ko-KR" altLang="en-US" dirty="0"/>
              <a:t> 종류가 다양해 분석기간 중 지속적으로 유의미한 변수를 발견할 수 있었음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b="1" dirty="0" err="1"/>
              <a:t>피쳐엔지니어링을</a:t>
            </a:r>
            <a:r>
              <a:rPr lang="ko-KR" altLang="en-US" b="1" dirty="0"/>
              <a:t> 통한 입력변수</a:t>
            </a:r>
            <a:r>
              <a:rPr lang="en-US" altLang="ko-KR" b="1" dirty="0"/>
              <a:t> </a:t>
            </a:r>
            <a:r>
              <a:rPr lang="ko-KR" altLang="en-US" b="1" dirty="0"/>
              <a:t>추가 확보</a:t>
            </a:r>
            <a:r>
              <a:rPr lang="en-US" altLang="ko-KR" b="1" dirty="0"/>
              <a:t> </a:t>
            </a:r>
            <a:r>
              <a:rPr lang="ko-KR" altLang="en-US" b="1" dirty="0"/>
              <a:t>및 상관성 높은 변수 간의 </a:t>
            </a:r>
            <a:r>
              <a:rPr lang="en-US" altLang="ko-KR" b="1" dirty="0"/>
              <a:t>PCA </a:t>
            </a:r>
            <a:r>
              <a:rPr lang="ko-KR" altLang="en-US" b="1" dirty="0"/>
              <a:t>진행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3) </a:t>
            </a:r>
            <a:r>
              <a:rPr lang="en-US" altLang="ko-KR" b="1" u="sng" dirty="0" err="1"/>
              <a:t>Hyperparameter</a:t>
            </a:r>
            <a:r>
              <a:rPr lang="en-US" altLang="ko-KR" b="1" u="sng" dirty="0"/>
              <a:t> Tuning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이해가 부족하여 분석기간 내 최적의 튜닝조건을 찾지 못함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사용 모델의 주요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학습 후 튜닝조건 재설정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26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5"/>
          <p:cNvSpPr txBox="1">
            <a:spLocks/>
          </p:cNvSpPr>
          <p:nvPr/>
        </p:nvSpPr>
        <p:spPr>
          <a:xfrm>
            <a:off x="1362321" y="2799080"/>
            <a:ext cx="931928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200" dirty="0"/>
              <a:t>Obrigado!</a:t>
            </a:r>
            <a:endParaRPr lang="en-US" sz="72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0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69DD-571F-48DF-9C86-F71920F1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83" y="313275"/>
            <a:ext cx="11596634" cy="6223729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9B8B652B-B4A9-48C3-98B8-FFDAC5DC46DE}"/>
              </a:ext>
            </a:extLst>
          </p:cNvPr>
          <p:cNvSpPr/>
          <p:nvPr/>
        </p:nvSpPr>
        <p:spPr>
          <a:xfrm flipH="1">
            <a:off x="0" y="-8549"/>
            <a:ext cx="4813310" cy="686654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 dirty="0">
              <a:latin typeface="LG Smart UI Light" panose="020B0300000101010101" pitchFamily="50" charset="-127"/>
            </a:endParaRPr>
          </a:p>
        </p:txBody>
      </p:sp>
      <p:sp>
        <p:nvSpPr>
          <p:cNvPr id="7" name="Rectangle 58">
            <a:extLst>
              <a:ext uri="{FF2B5EF4-FFF2-40B4-BE49-F238E27FC236}">
                <a16:creationId xmlns:a16="http://schemas.microsoft.com/office/drawing/2014/main" id="{91662980-2F88-4D77-BDCA-8E47FC9ECA05}"/>
              </a:ext>
            </a:extLst>
          </p:cNvPr>
          <p:cNvSpPr/>
          <p:nvPr/>
        </p:nvSpPr>
        <p:spPr>
          <a:xfrm>
            <a:off x="305583" y="320996"/>
            <a:ext cx="5258752" cy="5886943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FC64DC-270E-4CD9-8C94-D280BC14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5" b="88832" l="8447" r="89918">
                        <a14:foregroundMark x1="8447" y1="54315" x2="8447" y2="54315"/>
                        <a14:foregroundMark x1="36240" y1="50761" x2="36240" y2="50761"/>
                        <a14:foregroundMark x1="49319" y1="46193" x2="49319" y2="46193"/>
                        <a14:foregroundMark x1="47139" y1="23350" x2="47139" y2="23350"/>
                        <a14:foregroundMark x1="62670" y1="42132" x2="62670" y2="42132"/>
                        <a14:foregroundMark x1="80654" y1="37563" x2="80654" y2="37563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 r="-1" b="1012"/>
          <a:stretch/>
        </p:blipFill>
        <p:spPr>
          <a:xfrm>
            <a:off x="1494276" y="544018"/>
            <a:ext cx="4197717" cy="2230432"/>
          </a:xfrm>
          <a:prstGeom prst="rect">
            <a:avLst/>
          </a:prstGeo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F1DF5F7-D09F-40D6-8E93-1241C6E07751}"/>
              </a:ext>
            </a:extLst>
          </p:cNvPr>
          <p:cNvSpPr txBox="1">
            <a:spLocks/>
          </p:cNvSpPr>
          <p:nvPr/>
        </p:nvSpPr>
        <p:spPr>
          <a:xfrm>
            <a:off x="-250162" y="2634609"/>
            <a:ext cx="47921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581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45300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8BF1F-78E8-43B3-88B9-E16AB5EC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12" y="394999"/>
            <a:ext cx="6891249" cy="606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41586-866C-4DE2-8D70-5CC84CA49A06}"/>
              </a:ext>
            </a:extLst>
          </p:cNvPr>
          <p:cNvSpPr txBox="1"/>
          <p:nvPr/>
        </p:nvSpPr>
        <p:spPr>
          <a:xfrm>
            <a:off x="441856" y="233660"/>
            <a:ext cx="237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오픈마켓 솔루션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2CE64-2D91-4FDD-ACF0-35E371D5E4DE}"/>
              </a:ext>
            </a:extLst>
          </p:cNvPr>
          <p:cNvSpPr txBox="1"/>
          <p:nvPr/>
        </p:nvSpPr>
        <p:spPr>
          <a:xfrm>
            <a:off x="441856" y="747352"/>
            <a:ext cx="3987531" cy="705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기업소개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온라인 판매를 원하는 판매자가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내 메인 온라인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마켓플레이스에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간편하게 입점하고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쇼핑몰을 운영할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수있도록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하는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솔루션 업체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. 2015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설립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소프트웨어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플랫폼 통합관리 솔루션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마켓플레이스와의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제휴 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아마존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메르카도리브레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아메리카나스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등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메인플랫폼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입점 개런티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오퍼레이션 관리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홍보 카탈로그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경쟁업체와의 비교를 통한 가격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CS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 운영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물류서비스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15%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물류비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절감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우체국과 전속계약을 통한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배송기간 및 경비 단축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00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6336149" y="0"/>
            <a:ext cx="58558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159E25-9697-45AC-AC72-065515A7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8" y="250859"/>
            <a:ext cx="5671127" cy="375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5D3430-D723-46D1-AB29-644C5E865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" t="14814" r="1024" b="17054"/>
          <a:stretch/>
        </p:blipFill>
        <p:spPr>
          <a:xfrm>
            <a:off x="135537" y="4674967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B4A1A2-2E90-42F4-B08C-A35FDC512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" t="14814" r="1646" b="17054"/>
          <a:stretch/>
        </p:blipFill>
        <p:spPr>
          <a:xfrm>
            <a:off x="1390241" y="4669976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F3600E-24E7-4E99-BE1C-56DA328AB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14" b="15237"/>
          <a:stretch/>
        </p:blipFill>
        <p:spPr>
          <a:xfrm>
            <a:off x="2640408" y="4619225"/>
            <a:ext cx="1152653" cy="1791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C1118-B5CB-4691-B969-6491BB0C9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3" t="14813" r="1819" b="15590"/>
          <a:stretch/>
        </p:blipFill>
        <p:spPr>
          <a:xfrm>
            <a:off x="3957845" y="4650252"/>
            <a:ext cx="1114707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DC8156-DEF0-4886-BB22-0BCF0732D2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641" b="15404"/>
          <a:stretch/>
        </p:blipFill>
        <p:spPr>
          <a:xfrm>
            <a:off x="5212550" y="4628259"/>
            <a:ext cx="1152654" cy="1791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344227-80A0-4D5D-9978-699675E98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744" y="250859"/>
            <a:ext cx="5190178" cy="6356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9DD74-BBF0-4AD5-B72E-AA8F7A23A8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000" b="15404"/>
          <a:stretch/>
        </p:blipFill>
        <p:spPr>
          <a:xfrm>
            <a:off x="6534525" y="4598460"/>
            <a:ext cx="1152653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89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4A6A0B-72A8-49BA-AF2C-9DF77E5F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4"/>
          <a:stretch/>
        </p:blipFill>
        <p:spPr>
          <a:xfrm>
            <a:off x="415107" y="688190"/>
            <a:ext cx="5249644" cy="5481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7F2FFE-FF43-485F-8218-B3C5311C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9" y="276494"/>
            <a:ext cx="4141735" cy="52589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74DBA2-9EE5-4F4E-B0CF-416711B6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954" y="1651337"/>
            <a:ext cx="4821594" cy="510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E6F08-8B12-40D1-A4AC-59D9198754B6}"/>
              </a:ext>
            </a:extLst>
          </p:cNvPr>
          <p:cNvSpPr txBox="1"/>
          <p:nvPr/>
        </p:nvSpPr>
        <p:spPr>
          <a:xfrm>
            <a:off x="415107" y="164062"/>
            <a:ext cx="237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국내 업체 예시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394498-F8BC-4B98-B919-A13B0CC61931}"/>
              </a:ext>
            </a:extLst>
          </p:cNvPr>
          <p:cNvSpPr/>
          <p:nvPr/>
        </p:nvSpPr>
        <p:spPr>
          <a:xfrm>
            <a:off x="1697861" y="2905950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플레이오토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284CF3-EF85-42DB-8054-34C495226F01}"/>
              </a:ext>
            </a:extLst>
          </p:cNvPr>
          <p:cNvSpPr/>
          <p:nvPr/>
        </p:nvSpPr>
        <p:spPr>
          <a:xfrm>
            <a:off x="5777220" y="366200"/>
            <a:ext cx="188193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신세계</a:t>
            </a:r>
            <a:r>
              <a:rPr lang="en-US" altLang="ko-KR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I&amp;C </a:t>
            </a:r>
            <a:r>
              <a:rPr lang="ko-KR" altLang="en-US" sz="24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셀픽</a:t>
            </a:r>
            <a:endParaRPr lang="ko-KR" altLang="en-US" sz="2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16B7C9-65B3-4D27-8DCD-592E47335ED7}"/>
              </a:ext>
            </a:extLst>
          </p:cNvPr>
          <p:cNvSpPr/>
          <p:nvPr/>
        </p:nvSpPr>
        <p:spPr>
          <a:xfrm>
            <a:off x="8850599" y="4974379"/>
            <a:ext cx="180342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쿠팡</a:t>
            </a:r>
            <a:endParaRPr lang="en-US" altLang="ko-KR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  <a:p>
            <a:pPr algn="ctr"/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(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마켓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+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솔루션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)</a:t>
            </a:r>
            <a:endParaRPr lang="ko-KR" altLang="en-US" sz="1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8CF2A4B-16A6-4C89-A541-A3D45D8A112B}"/>
              </a:ext>
            </a:extLst>
          </p:cNvPr>
          <p:cNvSpPr/>
          <p:nvPr/>
        </p:nvSpPr>
        <p:spPr>
          <a:xfrm>
            <a:off x="0" y="0"/>
            <a:ext cx="35485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800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A7D4E-DDDB-4507-BC7A-7FA440C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91" y="78509"/>
            <a:ext cx="7890263" cy="670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92D1-7396-47B1-AE08-5D20808F8311}"/>
              </a:ext>
            </a:extLst>
          </p:cNvPr>
          <p:cNvSpPr txBox="1"/>
          <p:nvPr/>
        </p:nvSpPr>
        <p:spPr>
          <a:xfrm>
            <a:off x="391486" y="363170"/>
            <a:ext cx="3251200" cy="266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수익 모델</a:t>
            </a: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제품 판매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1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건당 중개 수수료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플랫폼 월 이용요금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dirty="0" err="1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멤버쉽</a:t>
            </a:r>
            <a:r>
              <a:rPr lang="ko-KR" altLang="en-US" sz="1400" dirty="0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 가입비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→</a:t>
            </a:r>
            <a:r>
              <a:rPr lang="en-US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Seller</a:t>
            </a:r>
            <a:r>
              <a:rPr lang="ko-KR" altLang="en-US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를 통해 수익을 창출 </a:t>
            </a:r>
            <a:r>
              <a:rPr lang="ko-KR" altLang="en-US" sz="1600" b="0" i="1" dirty="0">
                <a:solidFill>
                  <a:srgbClr val="282828"/>
                </a:solidFill>
                <a:effectLst/>
                <a:latin typeface="Source Sans Pro Black" panose="020B0803030403020204" pitchFamily="34" charset="0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A39B3-26BD-4F40-A4D9-635E970B2811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943139CF-1DF6-4203-82E2-2BD31CC94522}"/>
              </a:ext>
            </a:extLst>
          </p:cNvPr>
          <p:cNvSpPr/>
          <p:nvPr/>
        </p:nvSpPr>
        <p:spPr>
          <a:xfrm>
            <a:off x="423311" y="4271718"/>
            <a:ext cx="2605737" cy="1966487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51ECA6B8-893F-40DE-AEA2-A2864FC9E58E}"/>
              </a:ext>
            </a:extLst>
          </p:cNvPr>
          <p:cNvSpPr/>
          <p:nvPr/>
        </p:nvSpPr>
        <p:spPr>
          <a:xfrm rot="10800000">
            <a:off x="423309" y="3394058"/>
            <a:ext cx="2605737" cy="1168849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4642D3-2FD3-44E1-89ED-9B99A9E45555}"/>
              </a:ext>
            </a:extLst>
          </p:cNvPr>
          <p:cNvSpPr txBox="1">
            <a:spLocks/>
          </p:cNvSpPr>
          <p:nvPr/>
        </p:nvSpPr>
        <p:spPr>
          <a:xfrm>
            <a:off x="550521" y="4539621"/>
            <a:ext cx="2361189" cy="151627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1)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신규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의 유치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2)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기존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유지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3)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멤버십 업그레이드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4" name="Rectangle 78">
            <a:extLst>
              <a:ext uri="{FF2B5EF4-FFF2-40B4-BE49-F238E27FC236}">
                <a16:creationId xmlns:a16="http://schemas.microsoft.com/office/drawing/2014/main" id="{6D3F853E-802F-4D37-9603-ECA2A7E3470E}"/>
              </a:ext>
            </a:extLst>
          </p:cNvPr>
          <p:cNvSpPr/>
          <p:nvPr/>
        </p:nvSpPr>
        <p:spPr>
          <a:xfrm>
            <a:off x="2427179" y="6016364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6579E3CA-2CF7-4020-A06F-D676B6B39387}"/>
              </a:ext>
            </a:extLst>
          </p:cNvPr>
          <p:cNvSpPr txBox="1">
            <a:spLocks/>
          </p:cNvSpPr>
          <p:nvPr/>
        </p:nvSpPr>
        <p:spPr>
          <a:xfrm>
            <a:off x="218194" y="3447464"/>
            <a:ext cx="3029847" cy="12003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Olist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Business Agenda</a:t>
            </a:r>
          </a:p>
          <a:p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8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02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</a:t>
            </a:r>
            <a:r>
              <a:rPr lang="en-US" sz="54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for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Business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Analysis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38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1337</Words>
  <Application>Microsoft Office PowerPoint</Application>
  <PresentationFormat>와이드스크린</PresentationFormat>
  <Paragraphs>320</Paragraphs>
  <Slides>36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2" baseType="lpstr">
      <vt:lpstr>LG Smart UI Light</vt:lpstr>
      <vt:lpstr>LG Smart UI SemiBold</vt:lpstr>
      <vt:lpstr>Roboto</vt:lpstr>
      <vt:lpstr>나눔고딕 ExtraBold</vt:lpstr>
      <vt:lpstr>맑은 고딕</vt:lpstr>
      <vt:lpstr>Arial</vt:lpstr>
      <vt:lpstr>Calibri</vt:lpstr>
      <vt:lpstr>Century Gothic</vt:lpstr>
      <vt:lpstr>Source Sans Pro</vt:lpstr>
      <vt:lpstr>Source Sans Pro Black</vt:lpstr>
      <vt:lpstr>Source Sans Pro Light</vt:lpstr>
      <vt:lpstr>Source Sans Pro Semibold</vt:lpstr>
      <vt:lpstr>Source Sans Pro Semibold</vt:lpstr>
      <vt:lpstr>Wingdings</vt:lpstr>
      <vt:lpstr>Office 테마</vt:lpstr>
      <vt:lpstr>think-cell Slide</vt:lpstr>
      <vt:lpstr>브라질  이커머스 플랫폼 만족도 점수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현정</dc:creator>
  <cp:lastModifiedBy>고형용</cp:lastModifiedBy>
  <cp:revision>102</cp:revision>
  <dcterms:created xsi:type="dcterms:W3CDTF">2021-03-23T06:38:15Z</dcterms:created>
  <dcterms:modified xsi:type="dcterms:W3CDTF">2021-03-25T06:11:58Z</dcterms:modified>
</cp:coreProperties>
</file>